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4" r:id="rId3"/>
    <p:sldId id="288" r:id="rId4"/>
    <p:sldId id="289" r:id="rId5"/>
    <p:sldId id="274" r:id="rId6"/>
    <p:sldId id="290" r:id="rId7"/>
    <p:sldId id="291" r:id="rId8"/>
    <p:sldId id="292" r:id="rId9"/>
    <p:sldId id="293" r:id="rId10"/>
    <p:sldId id="298" r:id="rId11"/>
    <p:sldId id="297" r:id="rId12"/>
    <p:sldId id="282" r:id="rId13"/>
    <p:sldId id="283" r:id="rId14"/>
    <p:sldId id="284" r:id="rId15"/>
    <p:sldId id="287" r:id="rId16"/>
    <p:sldId id="279" r:id="rId17"/>
    <p:sldId id="266" r:id="rId18"/>
    <p:sldId id="285" r:id="rId19"/>
    <p:sldId id="268" r:id="rId20"/>
    <p:sldId id="281" r:id="rId21"/>
    <p:sldId id="270" r:id="rId22"/>
    <p:sldId id="275" r:id="rId23"/>
    <p:sldId id="272" r:id="rId24"/>
    <p:sldId id="286" r:id="rId25"/>
    <p:sldId id="277" r:id="rId26"/>
    <p:sldId id="257" r:id="rId27"/>
    <p:sldId id="256" r:id="rId28"/>
    <p:sldId id="265" r:id="rId29"/>
    <p:sldId id="276" r:id="rId30"/>
    <p:sldId id="273" r:id="rId31"/>
    <p:sldId id="271" r:id="rId32"/>
    <p:sldId id="269" r:id="rId33"/>
    <p:sldId id="264" r:id="rId34"/>
    <p:sldId id="26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7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26/10/2022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6.svg"/><Relationship Id="rId12" Type="http://schemas.openxmlformats.org/officeDocument/2006/relationships/image" Target="../media/image2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29.svg"/><Relationship Id="rId4" Type="http://schemas.openxmlformats.org/officeDocument/2006/relationships/image" Target="../media/image18.png"/><Relationship Id="rId9" Type="http://schemas.openxmlformats.org/officeDocument/2006/relationships/image" Target="../media/image28.png"/><Relationship Id="rId1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svg"/><Relationship Id="rId7" Type="http://schemas.openxmlformats.org/officeDocument/2006/relationships/image" Target="../media/image2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1.wdp"/><Relationship Id="rId5" Type="http://schemas.openxmlformats.org/officeDocument/2006/relationships/image" Target="../media/image19.sv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microsoft.com/office/2007/relationships/hdphoto" Target="../media/hdphoto1.wdp"/><Relationship Id="rId5" Type="http://schemas.openxmlformats.org/officeDocument/2006/relationships/image" Target="../media/image18.png"/><Relationship Id="rId10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12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sv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png"/><Relationship Id="rId7" Type="http://schemas.openxmlformats.org/officeDocument/2006/relationships/image" Target="../media/image26.svg"/><Relationship Id="rId12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21.svg"/><Relationship Id="rId4" Type="http://schemas.openxmlformats.org/officeDocument/2006/relationships/image" Target="../media/image28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svg"/><Relationship Id="rId7" Type="http://schemas.openxmlformats.org/officeDocument/2006/relationships/image" Target="../media/image2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1.wdp"/><Relationship Id="rId5" Type="http://schemas.openxmlformats.org/officeDocument/2006/relationships/image" Target="../media/image19.sv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svg"/><Relationship Id="rId7" Type="http://schemas.openxmlformats.org/officeDocument/2006/relationships/image" Target="../media/image26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1.wdp"/><Relationship Id="rId5" Type="http://schemas.openxmlformats.org/officeDocument/2006/relationships/image" Target="../media/image19.sv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9.svg"/><Relationship Id="rId7" Type="http://schemas.openxmlformats.org/officeDocument/2006/relationships/image" Target="../media/image20.png"/><Relationship Id="rId12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sv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9.svg"/><Relationship Id="rId7" Type="http://schemas.openxmlformats.org/officeDocument/2006/relationships/image" Target="../media/image20.png"/><Relationship Id="rId12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sv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26.svg"/><Relationship Id="rId12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29.svg"/><Relationship Id="rId10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Map&#10;&#10;Description automatically generated">
            <a:extLst>
              <a:ext uri="{FF2B5EF4-FFF2-40B4-BE49-F238E27FC236}">
                <a16:creationId xmlns:a16="http://schemas.microsoft.com/office/drawing/2014/main" id="{525CA864-3502-01BE-83AD-28BB40041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r="50000"/>
          <a:stretch/>
        </p:blipFill>
        <p:spPr>
          <a:xfrm>
            <a:off x="2092041" y="1796349"/>
            <a:ext cx="1014900" cy="1440000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CBE4BAC-B7D9-D0C1-BD9C-7E8F99326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73"/>
          <a:stretch/>
        </p:blipFill>
        <p:spPr>
          <a:xfrm>
            <a:off x="2092041" y="225832"/>
            <a:ext cx="1021077" cy="1440000"/>
          </a:xfrm>
          <a:prstGeom prst="rect">
            <a:avLst/>
          </a:prstGeom>
        </p:spPr>
      </p:pic>
      <p:pic>
        <p:nvPicPr>
          <p:cNvPr id="52" name="Picture 51" descr="Map&#10;&#10;Description automatically generated">
            <a:extLst>
              <a:ext uri="{FF2B5EF4-FFF2-40B4-BE49-F238E27FC236}">
                <a16:creationId xmlns:a16="http://schemas.microsoft.com/office/drawing/2014/main" id="{A3CB37B5-4C39-5C6C-EFCE-AB997DC91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320"/>
          <a:stretch/>
        </p:blipFill>
        <p:spPr>
          <a:xfrm>
            <a:off x="2036030" y="3422062"/>
            <a:ext cx="1006969" cy="1440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B180006-24F9-C4FE-1DEB-363CCE9D1BA4}"/>
              </a:ext>
            </a:extLst>
          </p:cNvPr>
          <p:cNvGrpSpPr/>
          <p:nvPr/>
        </p:nvGrpSpPr>
        <p:grpSpPr>
          <a:xfrm>
            <a:off x="4888152" y="91440"/>
            <a:ext cx="6869510" cy="6526456"/>
            <a:chOff x="7659495" y="3006850"/>
            <a:chExt cx="3443345" cy="3511986"/>
          </a:xfrm>
        </p:grpSpPr>
        <p:pic>
          <p:nvPicPr>
            <p:cNvPr id="1030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F4D89A4B-28FF-EFCA-DDC2-51DE71DE9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792" y="3006850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ree Black And White Pig Clipart, Download Free Black And White Pig Clipart  png images, Free ClipArts on Clipart Library">
              <a:extLst>
                <a:ext uri="{FF2B5EF4-FFF2-40B4-BE49-F238E27FC236}">
                  <a16:creationId xmlns:a16="http://schemas.microsoft.com/office/drawing/2014/main" id="{526E97F1-53EB-662F-2A48-20E0DC541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753" y="4293984"/>
              <a:ext cx="601348" cy="300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73E9CA86-C893-6BA7-E2A7-051A7C46E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052" y="3129972"/>
              <a:ext cx="233356" cy="60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68 Pangolin Illustrations &amp; Clip Art - iStock">
              <a:extLst>
                <a:ext uri="{FF2B5EF4-FFF2-40B4-BE49-F238E27FC236}">
                  <a16:creationId xmlns:a16="http://schemas.microsoft.com/office/drawing/2014/main" id="{EAD9967C-CD77-E80A-FCC5-D5D35BC6C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714" y="5006180"/>
              <a:ext cx="660740" cy="43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7C4DDDD1-B124-3526-AD16-38C5B6C68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7510" y="4057104"/>
              <a:ext cx="237400" cy="612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99A24C3C-A9E2-34F0-ECC7-61F500D47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389" y="3928715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55FF0532-A4DA-80A2-9125-9A7A174D2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496" y="4833566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215E2221-184D-B38A-D927-56764D487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7511" y="4877023"/>
              <a:ext cx="237399" cy="61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Free Black And White Pig Clipart, Download Free Black And White Pig Clipart  png images, Free ClipArts on Clipart Library">
              <a:extLst>
                <a:ext uri="{FF2B5EF4-FFF2-40B4-BE49-F238E27FC236}">
                  <a16:creationId xmlns:a16="http://schemas.microsoft.com/office/drawing/2014/main" id="{080B48D4-7127-5360-6018-089BF794A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8581" y="6103620"/>
              <a:ext cx="601348" cy="300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6D36EF81-D1C0-73B5-7AFB-316FA95A5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5441" y="5906686"/>
              <a:ext cx="237399" cy="61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6A66E4A-C9F2-C0C1-1BEA-8CF67B592051}"/>
                </a:ext>
              </a:extLst>
            </p:cNvPr>
            <p:cNvCxnSpPr>
              <a:cxnSpLocks/>
            </p:cNvCxnSpPr>
            <p:nvPr/>
          </p:nvCxnSpPr>
          <p:spPr>
            <a:xfrm>
              <a:off x="8394081" y="3437120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1DF5B4-1FA6-2061-C37E-51A5A59CE91C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20" y="4432316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3C282C-B57F-BB46-B2B4-0AF8453F93CB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9" y="4418188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5D1E34-1A71-0C7D-58B4-4E9CD9382AF9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19" y="5203464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2C8D17-6D73-D5DC-DD4C-ACBCE0490790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9" y="5235404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14" descr="668 Pangolin Illustrations &amp; Clip Art - iStock">
              <a:extLst>
                <a:ext uri="{FF2B5EF4-FFF2-40B4-BE49-F238E27FC236}">
                  <a16:creationId xmlns:a16="http://schemas.microsoft.com/office/drawing/2014/main" id="{E6371D23-B0F9-727B-DFC4-9690D0465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713" y="5986321"/>
              <a:ext cx="660740" cy="43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48B66D6A-E1B1-32FB-4F1C-9D38B79B0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495" y="5813707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8C1B1A-B301-032B-9E79-24623C058691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18" y="6183605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57766F-B66E-AB44-C5DB-16450542E066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8" y="6215545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4CE943E-954F-DB19-3B50-D63B35F61607}"/>
                </a:ext>
              </a:extLst>
            </p:cNvPr>
            <p:cNvCxnSpPr>
              <a:cxnSpLocks/>
            </p:cNvCxnSpPr>
            <p:nvPr/>
          </p:nvCxnSpPr>
          <p:spPr>
            <a:xfrm>
              <a:off x="10419929" y="6227538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32E690-8AD4-5458-88B0-7704497E4760}"/>
                </a:ext>
              </a:extLst>
            </p:cNvPr>
            <p:cNvSpPr txBox="1"/>
            <p:nvPr/>
          </p:nvSpPr>
          <p:spPr>
            <a:xfrm>
              <a:off x="9226162" y="4108748"/>
              <a:ext cx="40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AB0F56-B43A-D001-AA01-B83909CE0545}"/>
                </a:ext>
              </a:extLst>
            </p:cNvPr>
            <p:cNvSpPr txBox="1"/>
            <p:nvPr/>
          </p:nvSpPr>
          <p:spPr>
            <a:xfrm>
              <a:off x="10265745" y="5906686"/>
              <a:ext cx="40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</p:grpSp>
      <p:pic>
        <p:nvPicPr>
          <p:cNvPr id="54" name="Picture 53" descr="Map&#10;&#10;Description automatically generated">
            <a:extLst>
              <a:ext uri="{FF2B5EF4-FFF2-40B4-BE49-F238E27FC236}">
                <a16:creationId xmlns:a16="http://schemas.microsoft.com/office/drawing/2014/main" id="{277E7667-F795-95F3-10B1-843FD249F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4"/>
          <a:stretch/>
        </p:blipFill>
        <p:spPr>
          <a:xfrm>
            <a:off x="2022490" y="5123097"/>
            <a:ext cx="1015343" cy="144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D4399B2-435B-4AFF-68FA-703274FAD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242" y="109724"/>
            <a:ext cx="1602218" cy="16951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13638B2-9E53-2BD1-A980-F6BFBA15D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9678" y="1752343"/>
            <a:ext cx="1361052" cy="1440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0DAEC9-BF74-F72B-45D3-B3896C4341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3409" y="3417817"/>
            <a:ext cx="1361052" cy="144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318A161-CE01-EE22-3B05-A599C888A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8802" y="5090911"/>
            <a:ext cx="136105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9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9F01-3E40-EBB3-0DDD-644FFBDF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9E9BD-0418-A223-99AF-D7E6B6948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F62A1-94C2-BB3B-ACB2-2C69A700F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3868B-3571-E57C-4FD7-EE7102B67A48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A02D8-1AED-32BB-D405-28134F6C7EDF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9768D-3E51-7D54-BDB6-811511106076}"/>
              </a:ext>
            </a:extLst>
          </p:cNvPr>
          <p:cNvSpPr txBox="1"/>
          <p:nvPr/>
        </p:nvSpPr>
        <p:spPr>
          <a:xfrm>
            <a:off x="1663812" y="46168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FF0B5F-F68E-A1CE-6489-3BCA4DFE899A}"/>
              </a:ext>
            </a:extLst>
          </p:cNvPr>
          <p:cNvSpPr txBox="1"/>
          <p:nvPr/>
        </p:nvSpPr>
        <p:spPr>
          <a:xfrm>
            <a:off x="1676004" y="53710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</a:t>
            </a:r>
            <a:endParaRPr lang="en-NZ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56DCE-5334-A863-A7F9-2A09921AEEFF}"/>
              </a:ext>
            </a:extLst>
          </p:cNvPr>
          <p:cNvSpPr txBox="1"/>
          <p:nvPr/>
        </p:nvSpPr>
        <p:spPr>
          <a:xfrm>
            <a:off x="838200" y="5377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FA5EA-CF28-7E83-FC2F-F876E5308A76}"/>
              </a:ext>
            </a:extLst>
          </p:cNvPr>
          <p:cNvSpPr txBox="1"/>
          <p:nvPr/>
        </p:nvSpPr>
        <p:spPr>
          <a:xfrm>
            <a:off x="1344465" y="5325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B7FDE-63ED-F26F-C46A-58FF2AC4B6E8}"/>
              </a:ext>
            </a:extLst>
          </p:cNvPr>
          <p:cNvSpPr txBox="1"/>
          <p:nvPr/>
        </p:nvSpPr>
        <p:spPr>
          <a:xfrm>
            <a:off x="925563" y="50052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3DBD97-15A2-735A-FAE0-5EDFC0ECEF79}"/>
              </a:ext>
            </a:extLst>
          </p:cNvPr>
          <p:cNvSpPr txBox="1"/>
          <p:nvPr/>
        </p:nvSpPr>
        <p:spPr>
          <a:xfrm>
            <a:off x="1390484" y="4662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1D551E-C3BF-66A9-D909-876AD39666FA}"/>
              </a:ext>
            </a:extLst>
          </p:cNvPr>
          <p:cNvSpPr txBox="1"/>
          <p:nvPr/>
        </p:nvSpPr>
        <p:spPr>
          <a:xfrm>
            <a:off x="1362126" y="49824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CD077-4830-8854-0537-CC2EAEA4C93E}"/>
              </a:ext>
            </a:extLst>
          </p:cNvPr>
          <p:cNvSpPr txBox="1"/>
          <p:nvPr/>
        </p:nvSpPr>
        <p:spPr>
          <a:xfrm>
            <a:off x="1676004" y="49651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11</a:t>
            </a:r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9E669-142C-0FE3-C975-BB2BFACBA25F}"/>
              </a:ext>
            </a:extLst>
          </p:cNvPr>
          <p:cNvSpPr txBox="1"/>
          <p:nvPr/>
        </p:nvSpPr>
        <p:spPr>
          <a:xfrm>
            <a:off x="895908" y="46340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229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2098-8A75-94E9-B87D-B315C7AD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3A682EC1-ADD9-E840-C09C-0314F536F3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77D3D-5C8A-1DAB-60B0-2580AE91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394" y="0"/>
            <a:ext cx="848521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3938D-B5EC-6FF2-0022-A123C0BDEF21}"/>
              </a:ext>
            </a:extLst>
          </p:cNvPr>
          <p:cNvSpPr txBox="1"/>
          <p:nvPr/>
        </p:nvSpPr>
        <p:spPr>
          <a:xfrm>
            <a:off x="2188464" y="481584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26 red areas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04EF0-795F-F7EA-2BF4-E1893FA018A1}"/>
              </a:ext>
            </a:extLst>
          </p:cNvPr>
          <p:cNvSpPr txBox="1"/>
          <p:nvPr/>
        </p:nvSpPr>
        <p:spPr>
          <a:xfrm>
            <a:off x="6632448" y="391295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78 red areas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47529-DCEA-B3BD-11C9-A330EA79623F}"/>
              </a:ext>
            </a:extLst>
          </p:cNvPr>
          <p:cNvSpPr txBox="1"/>
          <p:nvPr/>
        </p:nvSpPr>
        <p:spPr>
          <a:xfrm>
            <a:off x="2188464" y="3805055"/>
            <a:ext cx="145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236 red areas</a:t>
            </a:r>
            <a:endParaRPr lang="en-N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1A52F-D335-F0A6-F3A6-9493A8AA1876}"/>
              </a:ext>
            </a:extLst>
          </p:cNvPr>
          <p:cNvSpPr txBox="1"/>
          <p:nvPr/>
        </p:nvSpPr>
        <p:spPr>
          <a:xfrm>
            <a:off x="6515429" y="3805055"/>
            <a:ext cx="134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59 red areas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4165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908304" y="524256"/>
            <a:ext cx="100035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4BC6-1156-6760-9CC8-A2256B09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Summing buffalo+cattle+goats+sheep makes the hotspots less intense, by spatially evenning out their value. This may be even more realistic for hazard?</a:t>
            </a:r>
            <a:br>
              <a:rPr lang="pt-BR" sz="2800" dirty="0"/>
            </a:br>
            <a:endParaRPr lang="en-NZ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FF60-B59B-79E1-1A61-D6F4C28F1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&gt; max(</a:t>
            </a:r>
            <a:r>
              <a:rPr lang="en-NZ" dirty="0" err="1"/>
              <a:t>p$cattle_gilbert</a:t>
            </a:r>
            <a:r>
              <a:rPr lang="en-NZ" dirty="0"/>
              <a:t>)</a:t>
            </a:r>
          </a:p>
          <a:p>
            <a:r>
              <a:rPr lang="en-NZ" dirty="0"/>
              <a:t>[1] 68677.8</a:t>
            </a:r>
          </a:p>
          <a:p>
            <a:r>
              <a:rPr lang="en-NZ" dirty="0"/>
              <a:t>&gt; max(</a:t>
            </a:r>
            <a:r>
              <a:rPr lang="en-NZ" dirty="0" err="1"/>
              <a:t>p$buffalo_cattle_goat_sheep</a:t>
            </a:r>
            <a:r>
              <a:rPr lang="en-NZ" dirty="0"/>
              <a:t>)</a:t>
            </a:r>
          </a:p>
          <a:p>
            <a:r>
              <a:rPr lang="en-NZ" dirty="0"/>
              <a:t>[1] 104970.1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A3D9271-3B8D-7AC7-FE5F-A0186DDB4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71555-03D0-3A4D-D701-9D8C4E2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804" y="1528445"/>
            <a:ext cx="4273296" cy="4264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2CA08A-8D6F-B851-522D-C3D7F20097F2}"/>
              </a:ext>
            </a:extLst>
          </p:cNvPr>
          <p:cNvSpPr txBox="1"/>
          <p:nvPr/>
        </p:nvSpPr>
        <p:spPr>
          <a:xfrm rot="16200000">
            <a:off x="3946898" y="17431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 err="1"/>
              <a:t>buffalo_cattle_goat_sheep</a:t>
            </a:r>
            <a:endParaRPr lang="en-NZ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B8C9D-8B84-9FB9-2C48-7543295F2847}"/>
              </a:ext>
            </a:extLst>
          </p:cNvPr>
          <p:cNvSpPr txBox="1"/>
          <p:nvPr/>
        </p:nvSpPr>
        <p:spPr>
          <a:xfrm>
            <a:off x="9067800" y="56789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b="1" dirty="0"/>
              <a:t>cattle</a:t>
            </a:r>
          </a:p>
        </p:txBody>
      </p:sp>
    </p:spTree>
    <p:extLst>
      <p:ext uri="{BB962C8B-B14F-4D97-AF65-F5344CB8AC3E}">
        <p14:creationId xmlns:p14="http://schemas.microsoft.com/office/powerpoint/2010/main" val="285016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719328" y="518160"/>
            <a:ext cx="1000353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in scenario 2: tests with 4 scenarios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cattle: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all bovidae: 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nested with scenario 1. ‘It is the reality’, as every layer is out there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 it pushes away from checking differences with scenario one. 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cattle: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Scenario 2 no bat hosts all bovidae: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stay: Because it is not nested with scenario 1, we can see differences better (‘bat host’ excess  can be approximated to bigger risks, or a model focused on SARS-like covs in scenario 1, while scenario 2 is general risk of zoonotic infectious diseases)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Reason to delete: -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9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AE3C-7E65-C0C6-B41A-42EA83A9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10F1-3E98-89A4-107D-A8C0D109B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1) 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 [direct transmission]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2)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livestock [livestock intermediate host]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wild mammals [wild mammal intermediate hosts]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4) </a:t>
            </a:r>
            <a:r>
              <a:rPr lang="en-NZ" sz="1800" dirty="0" err="1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landuse</a:t>
            </a:r>
            <a:r>
              <a:rPr lang="en-NZ" sz="1800" dirty="0">
                <a:solidFill>
                  <a:srgbClr val="ED5C57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+ &amp; people &amp; bats;  + livestock + wild mammals [wild mammal &amp; livestock intermediate hosts]</a:t>
            </a:r>
            <a:endParaRPr lang="en-NZ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292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7E288B0F-818D-FC57-4F4C-95ECA8B3C4AF}"/>
              </a:ext>
            </a:extLst>
          </p:cNvPr>
          <p:cNvGrpSpPr/>
          <p:nvPr/>
        </p:nvGrpSpPr>
        <p:grpSpPr>
          <a:xfrm>
            <a:off x="2922101" y="604637"/>
            <a:ext cx="8412955" cy="6057381"/>
            <a:chOff x="2922101" y="604637"/>
            <a:chExt cx="8412955" cy="60573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7781D1-9068-2930-A901-F5B889980662}"/>
                </a:ext>
              </a:extLst>
            </p:cNvPr>
            <p:cNvGrpSpPr/>
            <p:nvPr/>
          </p:nvGrpSpPr>
          <p:grpSpPr>
            <a:xfrm>
              <a:off x="2922101" y="1037230"/>
              <a:ext cx="5908333" cy="5624788"/>
              <a:chOff x="2922101" y="1037230"/>
              <a:chExt cx="5908333" cy="5624788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E561622F-4538-5E4A-1ADE-DBD9C0886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682" b="30269"/>
              <a:stretch/>
            </p:blipFill>
            <p:spPr bwMode="auto">
              <a:xfrm>
                <a:off x="3024259" y="1037230"/>
                <a:ext cx="5734050" cy="2531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1702C178-9384-4955-4CF9-0F675FD14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71" t="31374" b="28722"/>
              <a:stretch/>
            </p:blipFill>
            <p:spPr bwMode="auto">
              <a:xfrm>
                <a:off x="2922101" y="4377748"/>
                <a:ext cx="2805610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964803F8-C0D7-141D-F85A-E4CA4EF42E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374" r="48175" b="28722"/>
              <a:stretch/>
            </p:blipFill>
            <p:spPr bwMode="auto">
              <a:xfrm>
                <a:off x="5858776" y="4377748"/>
                <a:ext cx="2971658" cy="2284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" name="Graphic 6" descr="Cow with solid fill">
              <a:extLst>
                <a:ext uri="{FF2B5EF4-FFF2-40B4-BE49-F238E27FC236}">
                  <a16:creationId xmlns:a16="http://schemas.microsoft.com/office/drawing/2014/main" id="{D8C759BB-26F7-D833-9314-7F9B34E18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30051" y="936226"/>
              <a:ext cx="515016" cy="515016"/>
            </a:xfrm>
            <a:prstGeom prst="rect">
              <a:avLst/>
            </a:prstGeom>
          </p:spPr>
        </p:pic>
        <p:pic>
          <p:nvPicPr>
            <p:cNvPr id="8" name="Graphic 7" descr="Pig with solid fill">
              <a:extLst>
                <a:ext uri="{FF2B5EF4-FFF2-40B4-BE49-F238E27FC236}">
                  <a16:creationId xmlns:a16="http://schemas.microsoft.com/office/drawing/2014/main" id="{7315FB60-3280-E63D-A9F3-1DA583F1A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23298" y="934096"/>
              <a:ext cx="605877" cy="6058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19930EA-46FF-E637-CADB-538A35B25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096000" y="1066271"/>
              <a:ext cx="605877" cy="346798"/>
            </a:xfrm>
            <a:prstGeom prst="rect">
              <a:avLst/>
            </a:prstGeom>
          </p:spPr>
        </p:pic>
        <p:pic>
          <p:nvPicPr>
            <p:cNvPr id="13" name="Graphic 12" descr="Bats with solid fill">
              <a:extLst>
                <a:ext uri="{FF2B5EF4-FFF2-40B4-BE49-F238E27FC236}">
                  <a16:creationId xmlns:a16="http://schemas.microsoft.com/office/drawing/2014/main" id="{CCCEE042-A427-B5D8-B597-A232A9CA7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88944" y="879940"/>
              <a:ext cx="603748" cy="603748"/>
            </a:xfrm>
            <a:prstGeom prst="rect">
              <a:avLst/>
            </a:prstGeom>
          </p:spPr>
        </p:pic>
        <p:pic>
          <p:nvPicPr>
            <p:cNvPr id="14" name="Graphic 13" descr="Pig with solid fill">
              <a:extLst>
                <a:ext uri="{FF2B5EF4-FFF2-40B4-BE49-F238E27FC236}">
                  <a16:creationId xmlns:a16="http://schemas.microsoft.com/office/drawing/2014/main" id="{A8E3027F-7561-5434-AF45-E7D6CA00A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2659" y="3798057"/>
              <a:ext cx="605877" cy="6058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2250F44-8BFB-543C-9699-75B0EC509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225361" y="3930232"/>
              <a:ext cx="605877" cy="346798"/>
            </a:xfrm>
            <a:prstGeom prst="rect">
              <a:avLst/>
            </a:prstGeom>
          </p:spPr>
        </p:pic>
        <p:pic>
          <p:nvPicPr>
            <p:cNvPr id="19" name="Graphic 18" descr="Bats with solid fill">
              <a:extLst>
                <a:ext uri="{FF2B5EF4-FFF2-40B4-BE49-F238E27FC236}">
                  <a16:creationId xmlns:a16="http://schemas.microsoft.com/office/drawing/2014/main" id="{171D3C88-6FEC-ED2B-42C1-9163FAA59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18305" y="3743901"/>
              <a:ext cx="603748" cy="603748"/>
            </a:xfrm>
            <a:prstGeom prst="rect">
              <a:avLst/>
            </a:prstGeom>
          </p:spPr>
        </p:pic>
        <p:pic>
          <p:nvPicPr>
            <p:cNvPr id="20" name="Graphic 19" descr="Bull with solid fill">
              <a:extLst>
                <a:ext uri="{FF2B5EF4-FFF2-40B4-BE49-F238E27FC236}">
                  <a16:creationId xmlns:a16="http://schemas.microsoft.com/office/drawing/2014/main" id="{B57B3F6E-8705-F710-5819-C20B769E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49729" y="3784461"/>
              <a:ext cx="537839" cy="537839"/>
            </a:xfrm>
            <a:prstGeom prst="rect">
              <a:avLst/>
            </a:prstGeom>
          </p:spPr>
        </p:pic>
        <p:pic>
          <p:nvPicPr>
            <p:cNvPr id="23" name="Picture 2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C7E9263-1AF3-569D-31B9-26DD88A17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912258" y="1062700"/>
              <a:ext cx="262130" cy="247392"/>
            </a:xfrm>
            <a:prstGeom prst="rect">
              <a:avLst/>
            </a:prstGeom>
          </p:spPr>
        </p:pic>
        <p:pic>
          <p:nvPicPr>
            <p:cNvPr id="22" name="Picture 2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ECC9F63-B2A9-6F65-0B74-CCA7E1351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20325" y="1223232"/>
              <a:ext cx="225323" cy="212654"/>
            </a:xfrm>
            <a:prstGeom prst="rect">
              <a:avLst/>
            </a:prstGeom>
          </p:spPr>
        </p:pic>
        <p:pic>
          <p:nvPicPr>
            <p:cNvPr id="24" name="Picture 2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7EBBBB-7427-6BBA-D3AF-9217B04FF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6770387" y="1006133"/>
              <a:ext cx="152365" cy="14379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01FFDE1-ADD2-C0FE-AF24-DBEFD692D74F}"/>
                </a:ext>
              </a:extLst>
            </p:cNvPr>
            <p:cNvGrpSpPr/>
            <p:nvPr/>
          </p:nvGrpSpPr>
          <p:grpSpPr>
            <a:xfrm>
              <a:off x="6838158" y="3847277"/>
              <a:ext cx="454063" cy="429753"/>
              <a:chOff x="5734782" y="3829280"/>
              <a:chExt cx="454063" cy="429753"/>
            </a:xfrm>
          </p:grpSpPr>
          <p:pic>
            <p:nvPicPr>
              <p:cNvPr id="28" name="Picture 2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5AA485C-938E-6EE9-9A35-D69E3443CF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926715" y="3885847"/>
                <a:ext cx="262130" cy="247392"/>
              </a:xfrm>
              <a:prstGeom prst="rect">
                <a:avLst/>
              </a:prstGeom>
            </p:spPr>
          </p:pic>
          <p:pic>
            <p:nvPicPr>
              <p:cNvPr id="29" name="Picture 2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73B0B2B-3EA3-053E-FBA7-8C2A50C36A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34782" y="4046379"/>
                <a:ext cx="225323" cy="212654"/>
              </a:xfrm>
              <a:prstGeom prst="rect">
                <a:avLst/>
              </a:prstGeom>
            </p:spPr>
          </p:pic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6700790-D582-2E44-D3AA-30B928CB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5784844" y="3829280"/>
                <a:ext cx="152365" cy="143798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366E83-7ACA-2325-B296-3456188F2190}"/>
                </a:ext>
              </a:extLst>
            </p:cNvPr>
            <p:cNvSpPr txBox="1"/>
            <p:nvPr/>
          </p:nvSpPr>
          <p:spPr>
            <a:xfrm>
              <a:off x="4640225" y="3434466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bovidae livestock 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3D7BEB7-0C64-A85E-30F3-F1EA7510DA0A}"/>
                </a:ext>
              </a:extLst>
            </p:cNvPr>
            <p:cNvSpPr txBox="1"/>
            <p:nvPr/>
          </p:nvSpPr>
          <p:spPr>
            <a:xfrm>
              <a:off x="5239056" y="604637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cattle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DE9F9E7-BB7C-C554-6152-BE201EF91D7F}"/>
                </a:ext>
              </a:extLst>
            </p:cNvPr>
            <p:cNvSpPr txBox="1"/>
            <p:nvPr/>
          </p:nvSpPr>
          <p:spPr>
            <a:xfrm>
              <a:off x="6677666" y="3415129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7D5106-F534-33C9-3B49-4D084A616781}"/>
                </a:ext>
              </a:extLst>
            </p:cNvPr>
            <p:cNvSpPr txBox="1"/>
            <p:nvPr/>
          </p:nvSpPr>
          <p:spPr>
            <a:xfrm>
              <a:off x="3357139" y="34447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8540DB-D1E6-ED61-BD1E-3F78BAC1F2E3}"/>
                </a:ext>
              </a:extLst>
            </p:cNvPr>
            <p:cNvSpPr txBox="1"/>
            <p:nvPr/>
          </p:nvSpPr>
          <p:spPr>
            <a:xfrm>
              <a:off x="6824016" y="634947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19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740976-860B-487D-D94C-747AD74CFF6C}"/>
                </a:ext>
              </a:extLst>
            </p:cNvPr>
            <p:cNvSpPr txBox="1"/>
            <p:nvPr/>
          </p:nvSpPr>
          <p:spPr>
            <a:xfrm>
              <a:off x="3365417" y="632596"/>
              <a:ext cx="1463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9 clusters</a:t>
              </a:r>
              <a:endParaRPr lang="en-N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188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85" y="397440"/>
            <a:ext cx="10515600" cy="1325563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br>
              <a:rPr lang="pt-BR" sz="2400" dirty="0"/>
            </a:br>
            <a:endParaRPr lang="en-NZ" sz="24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8" name="Picture 7" descr="Chart, map, scatter chart&#10;&#10;Description automatically generated">
            <a:extLst>
              <a:ext uri="{FF2B5EF4-FFF2-40B4-BE49-F238E27FC236}">
                <a16:creationId xmlns:a16="http://schemas.microsoft.com/office/drawing/2014/main" id="{61DB5F11-9705-3D09-5E98-87ED0C3DA6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1" y="2126866"/>
            <a:ext cx="10436209" cy="4174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75D0C-EB50-1CE5-1696-AFB66422CA78}"/>
              </a:ext>
            </a:extLst>
          </p:cNvPr>
          <p:cNvSpPr txBox="1"/>
          <p:nvPr/>
        </p:nvSpPr>
        <p:spPr>
          <a:xfrm>
            <a:off x="8871315" y="243275"/>
            <a:ext cx="24139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400" dirty="0"/>
              <a:t>table(db$n_hotspots_risk2 - db$n_hotspots_risk1)</a:t>
            </a:r>
          </a:p>
          <a:p>
            <a:endParaRPr lang="en-NZ" sz="1400" dirty="0"/>
          </a:p>
          <a:p>
            <a:r>
              <a:rPr lang="en-NZ" sz="1400" dirty="0"/>
              <a:t>    0     1     2     3 </a:t>
            </a:r>
          </a:p>
          <a:p>
            <a:r>
              <a:rPr lang="en-NZ" sz="1400" dirty="0"/>
              <a:t>12093 10569  2816   318 </a:t>
            </a:r>
          </a:p>
        </p:txBody>
      </p:sp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A99CA6-9559-4DB2-ED18-9DD7F662EC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46533C3-2EBE-C885-FD45-BF51BB3F04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87AF73F-4B0B-B507-BEDB-A6A1137097C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DE24201-5C28-459C-8FA0-ABCC8A16AEB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2014585-35E3-017B-AE59-4E48EFE416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4B917B6-3163-C09A-46E9-C9AC597CA49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9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CAAE61C8-5651-4683-7B17-DA052D8B3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" y="2083422"/>
            <a:ext cx="9704832" cy="3881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A2924-0F7A-BF03-9700-5DE69EC50C24}"/>
              </a:ext>
            </a:extLst>
          </p:cNvPr>
          <p:cNvSpPr txBox="1"/>
          <p:nvPr/>
        </p:nvSpPr>
        <p:spPr>
          <a:xfrm>
            <a:off x="997954" y="523313"/>
            <a:ext cx="983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  <a:endParaRPr lang="en-NZ" dirty="0"/>
          </a:p>
        </p:txBody>
      </p:sp>
      <p:pic>
        <p:nvPicPr>
          <p:cNvPr id="15" name="Graphic 14" descr="Bats with solid fill">
            <a:extLst>
              <a:ext uri="{FF2B5EF4-FFF2-40B4-BE49-F238E27FC236}">
                <a16:creationId xmlns:a16="http://schemas.microsoft.com/office/drawing/2014/main" id="{FCCAEFED-F2BE-A9AB-CE10-62487DDAA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3715" y="1591477"/>
            <a:ext cx="603748" cy="603748"/>
          </a:xfrm>
          <a:prstGeom prst="rect">
            <a:avLst/>
          </a:prstGeom>
        </p:spPr>
      </p:pic>
      <p:pic>
        <p:nvPicPr>
          <p:cNvPr id="16" name="Graphic 15" descr="Cow with solid fill">
            <a:extLst>
              <a:ext uri="{FF2B5EF4-FFF2-40B4-BE49-F238E27FC236}">
                <a16:creationId xmlns:a16="http://schemas.microsoft.com/office/drawing/2014/main" id="{62F0A255-9645-5F50-7B54-2301AA665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355" y="1509431"/>
            <a:ext cx="515016" cy="515016"/>
          </a:xfrm>
          <a:prstGeom prst="rect">
            <a:avLst/>
          </a:prstGeom>
        </p:spPr>
      </p:pic>
      <p:pic>
        <p:nvPicPr>
          <p:cNvPr id="19" name="Graphic 18" descr="Pig with solid fill">
            <a:extLst>
              <a:ext uri="{FF2B5EF4-FFF2-40B4-BE49-F238E27FC236}">
                <a16:creationId xmlns:a16="http://schemas.microsoft.com/office/drawing/2014/main" id="{AAE9F085-D3B1-5572-A9B5-1613CFD61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6602" y="1507301"/>
            <a:ext cx="605877" cy="6058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A1963D-4B20-1C76-08A8-DA9A2DFC90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159304" y="1639476"/>
            <a:ext cx="605877" cy="346798"/>
          </a:xfrm>
          <a:prstGeom prst="rect">
            <a:avLst/>
          </a:prstGeom>
        </p:spPr>
      </p:pic>
      <p:pic>
        <p:nvPicPr>
          <p:cNvPr id="21" name="Graphic 20" descr="Bats with solid fill">
            <a:extLst>
              <a:ext uri="{FF2B5EF4-FFF2-40B4-BE49-F238E27FC236}">
                <a16:creationId xmlns:a16="http://schemas.microsoft.com/office/drawing/2014/main" id="{3F00074F-FAB0-E172-9A29-9F19A57A0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2" name="Picture 2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DF8FC6E-E4DC-6DC7-9CEE-3E19650AF35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99396" y="1731482"/>
            <a:ext cx="262130" cy="247392"/>
          </a:xfrm>
          <a:prstGeom prst="rect">
            <a:avLst/>
          </a:prstGeom>
        </p:spPr>
      </p:pic>
      <p:pic>
        <p:nvPicPr>
          <p:cNvPr id="23" name="Picture 2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DA9DEBB7-9250-5A65-B9E2-E4AA1EED365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07463" y="1892014"/>
            <a:ext cx="225323" cy="212654"/>
          </a:xfrm>
          <a:prstGeom prst="rect">
            <a:avLst/>
          </a:prstGeom>
        </p:spPr>
      </p:pic>
      <p:pic>
        <p:nvPicPr>
          <p:cNvPr id="24" name="Picture 2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424429-C712-DEFD-8FFD-F3BA16682A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7525" y="1674915"/>
            <a:ext cx="152365" cy="143798"/>
          </a:xfrm>
          <a:prstGeom prst="rect">
            <a:avLst/>
          </a:prstGeom>
        </p:spPr>
      </p:pic>
      <p:pic>
        <p:nvPicPr>
          <p:cNvPr id="25" name="Picture 2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E66748E-A116-CB48-B15E-064B82960A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51740" y="1609688"/>
            <a:ext cx="262130" cy="247392"/>
          </a:xfrm>
          <a:prstGeom prst="rect">
            <a:avLst/>
          </a:prstGeom>
        </p:spPr>
      </p:pic>
      <p:pic>
        <p:nvPicPr>
          <p:cNvPr id="26" name="Picture 2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9CF704E-F083-E67F-C55D-0597004F56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59807" y="1770220"/>
            <a:ext cx="225323" cy="212654"/>
          </a:xfrm>
          <a:prstGeom prst="rect">
            <a:avLst/>
          </a:prstGeom>
        </p:spPr>
      </p:pic>
      <p:pic>
        <p:nvPicPr>
          <p:cNvPr id="27" name="Picture 2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E670F10-2D1E-38E1-9F4F-A302F7E36C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09869" y="1553121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5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168" y="181333"/>
            <a:ext cx="10515600" cy="1325563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6" name="Graphic 5" descr="Bats with solid fill">
            <a:extLst>
              <a:ext uri="{FF2B5EF4-FFF2-40B4-BE49-F238E27FC236}">
                <a16:creationId xmlns:a16="http://schemas.microsoft.com/office/drawing/2014/main" id="{78138624-AE18-17B5-3D81-1B2F665F6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9" name="Picture 8" descr="Map, scatter chart&#10;&#10;Description automatically generated">
            <a:extLst>
              <a:ext uri="{FF2B5EF4-FFF2-40B4-BE49-F238E27FC236}">
                <a16:creationId xmlns:a16="http://schemas.microsoft.com/office/drawing/2014/main" id="{D03AC10E-12E9-2189-18BE-20352E777E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16" y="2083422"/>
            <a:ext cx="9610628" cy="3844251"/>
          </a:xfrm>
          <a:prstGeom prst="rect">
            <a:avLst/>
          </a:prstGeom>
        </p:spPr>
      </p:pic>
      <p:pic>
        <p:nvPicPr>
          <p:cNvPr id="11" name="Graphic 10" descr="Bull with solid fill">
            <a:extLst>
              <a:ext uri="{FF2B5EF4-FFF2-40B4-BE49-F238E27FC236}">
                <a16:creationId xmlns:a16="http://schemas.microsoft.com/office/drawing/2014/main" id="{CE1134CC-B165-C2C6-4EEC-DA38DB88C8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B7ACB-060A-51D6-CEC9-31422F1B15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CC94985-DAA8-57E7-906D-D1C661CB419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10" name="Picture 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12E5D4-C8F7-D3FB-E4C9-F094DC0A37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13" name="Picture 1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A092E0B7-7F06-BAF3-3581-F64BE670A4D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E1A3539D-6E97-D079-CFFD-DE903665D7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52CBDCAD-098D-09F1-FB76-FE9D48DDBD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987735AA-76D1-B813-0110-5B339C9B87E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20F5-7247-3AB5-6F6A-542BC694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4A07-3EE2-2B33-448A-16DB001DD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4BDE2-6628-AD10-B7F0-BAAD548E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925"/>
            <a:ext cx="12192000" cy="338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map&#10;&#10;Description automatically generated">
            <a:extLst>
              <a:ext uri="{FF2B5EF4-FFF2-40B4-BE49-F238E27FC236}">
                <a16:creationId xmlns:a16="http://schemas.microsoft.com/office/drawing/2014/main" id="{BD26630A-716B-0149-92C3-FA6627CAC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2097018"/>
            <a:ext cx="9198864" cy="367954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FCD8132-81C8-ED13-BE71-C290FA23C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-20380"/>
            <a:ext cx="10515600" cy="1325563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BA99F6-C3E1-D7BA-67ED-964D16B0EF3D}"/>
              </a:ext>
            </a:extLst>
          </p:cNvPr>
          <p:cNvSpPr txBox="1">
            <a:spLocks/>
          </p:cNvSpPr>
          <p:nvPr/>
        </p:nvSpPr>
        <p:spPr>
          <a:xfrm>
            <a:off x="977168" y="1813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sz="20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20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sz="200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97B5B3-ADE0-3784-A7BA-1D3471E3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20" name="Graphic 19" descr="Bats with solid fill">
            <a:extLst>
              <a:ext uri="{FF2B5EF4-FFF2-40B4-BE49-F238E27FC236}">
                <a16:creationId xmlns:a16="http://schemas.microsoft.com/office/drawing/2014/main" id="{098FD06F-FA7D-6C33-BA5B-3EBF341E6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24" name="Graphic 23" descr="Pig with solid fill">
            <a:extLst>
              <a:ext uri="{FF2B5EF4-FFF2-40B4-BE49-F238E27FC236}">
                <a16:creationId xmlns:a16="http://schemas.microsoft.com/office/drawing/2014/main" id="{E3B313E0-FF9A-0DFB-D1DE-B9EABC97E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8735" y="1445686"/>
            <a:ext cx="605877" cy="6058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3FD441-FF28-3888-1FD8-BBE23B783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61437" y="1577861"/>
            <a:ext cx="605877" cy="346798"/>
          </a:xfrm>
          <a:prstGeom prst="rect">
            <a:avLst/>
          </a:prstGeom>
        </p:spPr>
      </p:pic>
      <p:pic>
        <p:nvPicPr>
          <p:cNvPr id="26" name="Graphic 25" descr="Bats with solid fill">
            <a:extLst>
              <a:ext uri="{FF2B5EF4-FFF2-40B4-BE49-F238E27FC236}">
                <a16:creationId xmlns:a16="http://schemas.microsoft.com/office/drawing/2014/main" id="{6B75566C-F386-3CE8-A375-909D576E1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6737" y="1423389"/>
            <a:ext cx="603748" cy="603748"/>
          </a:xfrm>
          <a:prstGeom prst="rect">
            <a:avLst/>
          </a:prstGeom>
        </p:spPr>
      </p:pic>
      <p:pic>
        <p:nvPicPr>
          <p:cNvPr id="27" name="Graphic 26" descr="Bull with solid fill">
            <a:extLst>
              <a:ext uri="{FF2B5EF4-FFF2-40B4-BE49-F238E27FC236}">
                <a16:creationId xmlns:a16="http://schemas.microsoft.com/office/drawing/2014/main" id="{123AF40F-372B-5A34-0D49-1463EDACE6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85805" y="1432090"/>
            <a:ext cx="537839" cy="537839"/>
          </a:xfrm>
          <a:prstGeom prst="rect">
            <a:avLst/>
          </a:prstGeom>
        </p:spPr>
      </p:pic>
      <p:pic>
        <p:nvPicPr>
          <p:cNvPr id="28" name="Picture 2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52A5453-3297-40E9-66CC-57DDDCB671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55845" y="1621074"/>
            <a:ext cx="262130" cy="247392"/>
          </a:xfrm>
          <a:prstGeom prst="rect">
            <a:avLst/>
          </a:prstGeom>
        </p:spPr>
      </p:pic>
      <p:pic>
        <p:nvPicPr>
          <p:cNvPr id="29" name="Picture 2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CBFB4A63-2093-7DF3-B15D-0DF3CE61E9C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63912" y="1781606"/>
            <a:ext cx="225323" cy="212654"/>
          </a:xfrm>
          <a:prstGeom prst="rect">
            <a:avLst/>
          </a:prstGeom>
        </p:spPr>
      </p:pic>
      <p:pic>
        <p:nvPicPr>
          <p:cNvPr id="30" name="Picture 29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B78ECD3-D17E-2266-CA65-E788E99CD84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13974" y="1564507"/>
            <a:ext cx="152365" cy="143798"/>
          </a:xfrm>
          <a:prstGeom prst="rect">
            <a:avLst/>
          </a:prstGeom>
        </p:spPr>
      </p:pic>
      <p:pic>
        <p:nvPicPr>
          <p:cNvPr id="31" name="Picture 3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945C042-F739-95E9-FA72-C299513A37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784456" y="1560981"/>
            <a:ext cx="262130" cy="247392"/>
          </a:xfrm>
          <a:prstGeom prst="rect">
            <a:avLst/>
          </a:prstGeom>
        </p:spPr>
      </p:pic>
      <p:pic>
        <p:nvPicPr>
          <p:cNvPr id="32" name="Picture 3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54F7704-98D4-5C91-C583-EC0038BAF9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592523" y="1721513"/>
            <a:ext cx="225323" cy="212654"/>
          </a:xfrm>
          <a:prstGeom prst="rect">
            <a:avLst/>
          </a:prstGeom>
        </p:spPr>
      </p:pic>
      <p:pic>
        <p:nvPicPr>
          <p:cNvPr id="33" name="Picture 3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DE31BCF-031D-59DA-8E24-E08CB7BB6A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5642585" y="1504414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5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0867E-9A97-BD81-85F7-22085B86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7011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99B43BC-6EB1-4869-42BA-945D0D588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099078"/>
            <a:ext cx="9424416" cy="3769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0A67D-F1BD-A7BB-E158-75B17563B2AB}"/>
              </a:ext>
            </a:extLst>
          </p:cNvPr>
          <p:cNvSpPr txBox="1"/>
          <p:nvPr/>
        </p:nvSpPr>
        <p:spPr>
          <a:xfrm>
            <a:off x="8948543" y="12755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 err="1"/>
              <a:t>dif</a:t>
            </a:r>
            <a:r>
              <a:rPr lang="en-NZ" dirty="0"/>
              <a:t> </a:t>
            </a:r>
          </a:p>
          <a:p>
            <a:r>
              <a:rPr lang="en-NZ" dirty="0"/>
              <a:t>-1     0     1     2     3 </a:t>
            </a:r>
          </a:p>
          <a:p>
            <a:r>
              <a:rPr lang="en-NZ" dirty="0"/>
              <a:t>   74 15908  8229  1580     5 </a:t>
            </a:r>
          </a:p>
        </p:txBody>
      </p:sp>
      <p:pic>
        <p:nvPicPr>
          <p:cNvPr id="3" name="Picture 2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B5953486-AC9E-63B4-B37D-D3E58924BC6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92986" y="1628982"/>
            <a:ext cx="262130" cy="247392"/>
          </a:xfrm>
          <a:prstGeom prst="rect">
            <a:avLst/>
          </a:prstGeom>
        </p:spPr>
      </p:pic>
      <p:pic>
        <p:nvPicPr>
          <p:cNvPr id="4" name="Picture 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11181E20-1E46-C6AE-B6B4-9A2109213C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01053" y="1789514"/>
            <a:ext cx="225323" cy="212654"/>
          </a:xfrm>
          <a:prstGeom prst="rect">
            <a:avLst/>
          </a:prstGeom>
        </p:spPr>
      </p:pic>
      <p:pic>
        <p:nvPicPr>
          <p:cNvPr id="5" name="Picture 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297AC61A-8DD4-EA97-4DBF-366CBEE7AB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51115" y="1572415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24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2488" y="1481804"/>
            <a:ext cx="603748" cy="603748"/>
          </a:xfrm>
          <a:prstGeom prst="rect">
            <a:avLst/>
          </a:prstGeom>
        </p:spPr>
      </p:pic>
      <p:pic>
        <p:nvPicPr>
          <p:cNvPr id="14" name="Graphic 13" descr="Cow with solid fill">
            <a:extLst>
              <a:ext uri="{FF2B5EF4-FFF2-40B4-BE49-F238E27FC236}">
                <a16:creationId xmlns:a16="http://schemas.microsoft.com/office/drawing/2014/main" id="{A3732615-92A8-243B-6F00-FF99704FE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7844" y="1479675"/>
            <a:ext cx="515016" cy="515016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091" y="1477545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897150" y="1581211"/>
            <a:ext cx="605877" cy="346798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B6CD9B34-0CC3-0495-231A-8A50BAA2BD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F82307F-F1D8-47B9-1348-56BC79A18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422"/>
            <a:ext cx="10210800" cy="40843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C66CCB-C669-C8A2-18BF-0B7E6571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8AA82AD-B910-091B-A74F-F8647E22A526}"/>
              </a:ext>
            </a:extLst>
          </p:cNvPr>
          <p:cNvSpPr txBox="1">
            <a:spLocks/>
          </p:cNvSpPr>
          <p:nvPr/>
        </p:nvSpPr>
        <p:spPr>
          <a:xfrm>
            <a:off x="704088" y="170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sz="3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  <p:pic>
        <p:nvPicPr>
          <p:cNvPr id="7" name="Picture 6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FA82212C-5203-DD37-DA05-E930C11784F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462506" y="1627813"/>
            <a:ext cx="262130" cy="247392"/>
          </a:xfrm>
          <a:prstGeom prst="rect">
            <a:avLst/>
          </a:prstGeom>
        </p:spPr>
      </p:pic>
      <p:pic>
        <p:nvPicPr>
          <p:cNvPr id="8" name="Picture 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604603D-01AA-3364-10C0-41023DF6C4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70573" y="1788345"/>
            <a:ext cx="225323" cy="212654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22CA1E1-B6B1-DD5E-B891-D597C0E83F4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320635" y="1571246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9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098" y="174719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1116" y="1826866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681543" y="1963496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6693" y="1748300"/>
            <a:ext cx="673289" cy="673289"/>
          </a:xfrm>
          <a:prstGeom prst="rect">
            <a:avLst/>
          </a:prstGeom>
        </p:spPr>
      </p:pic>
      <p:pic>
        <p:nvPicPr>
          <p:cNvPr id="6" name="Picture 5" descr="Chart, map&#10;&#10;Description automatically generated">
            <a:extLst>
              <a:ext uri="{FF2B5EF4-FFF2-40B4-BE49-F238E27FC236}">
                <a16:creationId xmlns:a16="http://schemas.microsoft.com/office/drawing/2014/main" id="{793AE04E-54BE-D2C5-549A-B9948DC8C8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6" y="2365923"/>
            <a:ext cx="10119205" cy="40476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DABE9-05CE-CD2E-E4A8-756B243582AD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9DA95D-ABF0-0795-08DD-D79B8AE4B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E846FF8-3B24-29CD-D4AF-F4FA2D23196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65808" y="1884284"/>
            <a:ext cx="262130" cy="247392"/>
          </a:xfrm>
          <a:prstGeom prst="rect">
            <a:avLst/>
          </a:prstGeom>
        </p:spPr>
      </p:pic>
      <p:pic>
        <p:nvPicPr>
          <p:cNvPr id="16" name="Picture 1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1457533-0B65-D37B-878C-BA2ED439BF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973875" y="2044816"/>
            <a:ext cx="225323" cy="212654"/>
          </a:xfrm>
          <a:prstGeom prst="rect">
            <a:avLst/>
          </a:prstGeom>
        </p:spPr>
      </p:pic>
      <p:pic>
        <p:nvPicPr>
          <p:cNvPr id="19" name="Picture 1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B3D83C1-868D-B865-B38A-B6DACA642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23937" y="1827717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Bats with solid fill">
            <a:extLst>
              <a:ext uri="{FF2B5EF4-FFF2-40B4-BE49-F238E27FC236}">
                <a16:creationId xmlns:a16="http://schemas.microsoft.com/office/drawing/2014/main" id="{67338690-81DC-DF06-A111-D1BB9BED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320" y="1562015"/>
            <a:ext cx="603748" cy="603748"/>
          </a:xfrm>
          <a:prstGeom prst="rect">
            <a:avLst/>
          </a:prstGeom>
        </p:spPr>
      </p:pic>
      <p:pic>
        <p:nvPicPr>
          <p:cNvPr id="17" name="Graphic 16" descr="Pig with solid fill">
            <a:extLst>
              <a:ext uri="{FF2B5EF4-FFF2-40B4-BE49-F238E27FC236}">
                <a16:creationId xmlns:a16="http://schemas.microsoft.com/office/drawing/2014/main" id="{8CD1F3AA-2A9B-B3B5-9DA8-6047E750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5329" y="1547959"/>
            <a:ext cx="605877" cy="6058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AA50CC-6BCD-6EF7-EC64-8AB345275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715756" y="1684589"/>
            <a:ext cx="605877" cy="346798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84248551-CE73-13DB-6275-395259A65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0906" y="1469393"/>
            <a:ext cx="673289" cy="673289"/>
          </a:xfrm>
          <a:prstGeom prst="rect">
            <a:avLst/>
          </a:prstGeom>
        </p:spPr>
      </p:pic>
      <p:pic>
        <p:nvPicPr>
          <p:cNvPr id="7" name="Picture 6" descr="Chart, map&#10;&#10;Description automatically generated">
            <a:extLst>
              <a:ext uri="{FF2B5EF4-FFF2-40B4-BE49-F238E27FC236}">
                <a16:creationId xmlns:a16="http://schemas.microsoft.com/office/drawing/2014/main" id="{222A5EA4-9EF3-D0EB-DDCA-4697BF9846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4" y="2227927"/>
            <a:ext cx="10717711" cy="4287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C7F9C4-8C54-FD49-31D1-84C89B92CE67}"/>
              </a:ext>
            </a:extLst>
          </p:cNvPr>
          <p:cNvSpPr txBox="1"/>
          <p:nvPr/>
        </p:nvSpPr>
        <p:spPr>
          <a:xfrm>
            <a:off x="1328098" y="702628"/>
            <a:ext cx="967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917A89-C696-38EB-7E16-03F0D45F50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438" y="606155"/>
            <a:ext cx="1436370" cy="1167564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7925E70-BC84-062F-4B58-B11DFC7BD2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246274" y="1684589"/>
            <a:ext cx="262130" cy="247392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152A5B1-D4AC-CB8C-F31D-177129F0C7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054341" y="1845121"/>
            <a:ext cx="225323" cy="212654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9AE31B1-7804-E52A-B9C2-844F934A1B2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2104403" y="1628022"/>
            <a:ext cx="152365" cy="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20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3E01B-0FFC-0695-DC28-3ADEF364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89" y="613550"/>
            <a:ext cx="1645364" cy="1561979"/>
          </a:xfrm>
          <a:prstGeom prst="rect">
            <a:avLst/>
          </a:prstGeom>
        </p:spPr>
      </p:pic>
      <p:pic>
        <p:nvPicPr>
          <p:cNvPr id="5" name="Picture 4" descr="Chart, map&#10;&#10;Description automatically generated">
            <a:extLst>
              <a:ext uri="{FF2B5EF4-FFF2-40B4-BE49-F238E27FC236}">
                <a16:creationId xmlns:a16="http://schemas.microsoft.com/office/drawing/2014/main" id="{E44A05A2-7DDE-06DF-A9A6-A2833A699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22" r="1"/>
          <a:stretch/>
        </p:blipFill>
        <p:spPr>
          <a:xfrm>
            <a:off x="3927686" y="1878560"/>
            <a:ext cx="4179947" cy="49794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9464F6-3D3A-5574-2841-29E0DCA54EF6}"/>
              </a:ext>
            </a:extLst>
          </p:cNvPr>
          <p:cNvSpPr/>
          <p:nvPr/>
        </p:nvSpPr>
        <p:spPr>
          <a:xfrm rot="8184372">
            <a:off x="6735016" y="2775136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E3E5BFC-9039-1546-EA4F-00FF1A6F31D8}"/>
              </a:ext>
            </a:extLst>
          </p:cNvPr>
          <p:cNvSpPr/>
          <p:nvPr/>
        </p:nvSpPr>
        <p:spPr>
          <a:xfrm rot="12051697">
            <a:off x="6854775" y="3842551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8" name="Graphic 7" descr="Bats with solid fill">
            <a:extLst>
              <a:ext uri="{FF2B5EF4-FFF2-40B4-BE49-F238E27FC236}">
                <a16:creationId xmlns:a16="http://schemas.microsoft.com/office/drawing/2014/main" id="{99A21831-1449-F00F-9777-196183FB9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8236" y="3848809"/>
            <a:ext cx="603748" cy="603748"/>
          </a:xfrm>
          <a:prstGeom prst="rect">
            <a:avLst/>
          </a:prstGeom>
        </p:spPr>
      </p:pic>
      <p:pic>
        <p:nvPicPr>
          <p:cNvPr id="9" name="Graphic 8" descr="Pig with solid fill">
            <a:extLst>
              <a:ext uri="{FF2B5EF4-FFF2-40B4-BE49-F238E27FC236}">
                <a16:creationId xmlns:a16="http://schemas.microsoft.com/office/drawing/2014/main" id="{E889526E-30A8-0561-E4FB-512FF1D920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5918" y="2550769"/>
            <a:ext cx="425837" cy="425837"/>
          </a:xfrm>
          <a:prstGeom prst="rect">
            <a:avLst/>
          </a:prstGeom>
        </p:spPr>
      </p:pic>
      <p:pic>
        <p:nvPicPr>
          <p:cNvPr id="10" name="Graphic 9" descr="Bull with solid fill">
            <a:extLst>
              <a:ext uri="{FF2B5EF4-FFF2-40B4-BE49-F238E27FC236}">
                <a16:creationId xmlns:a16="http://schemas.microsoft.com/office/drawing/2014/main" id="{6BCF88C1-295F-DB77-E7E6-E96AC6A059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5761" y="2288199"/>
            <a:ext cx="473217" cy="473217"/>
          </a:xfrm>
          <a:prstGeom prst="rect">
            <a:avLst/>
          </a:prstGeom>
        </p:spPr>
      </p:pic>
      <p:pic>
        <p:nvPicPr>
          <p:cNvPr id="11" name="Graphic 10" descr="Pig with solid fill">
            <a:extLst>
              <a:ext uri="{FF2B5EF4-FFF2-40B4-BE49-F238E27FC236}">
                <a16:creationId xmlns:a16="http://schemas.microsoft.com/office/drawing/2014/main" id="{2973C7CF-B999-81D3-D26B-805622838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7947" y="5437064"/>
            <a:ext cx="425837" cy="425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561C0C-CC6C-5B63-E39C-5B0EF4EBC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965770" y="5432292"/>
            <a:ext cx="425837" cy="243745"/>
          </a:xfrm>
          <a:prstGeom prst="rect">
            <a:avLst/>
          </a:prstGeom>
        </p:spPr>
      </p:pic>
      <p:pic>
        <p:nvPicPr>
          <p:cNvPr id="13" name="Graphic 12" descr="Bull with solid fill">
            <a:extLst>
              <a:ext uri="{FF2B5EF4-FFF2-40B4-BE49-F238E27FC236}">
                <a16:creationId xmlns:a16="http://schemas.microsoft.com/office/drawing/2014/main" id="{C85CEF68-3AF5-A946-9913-41AF035C20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56784" y="5365957"/>
            <a:ext cx="473217" cy="47321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B4605E-0F1E-D9CC-EC45-2F1C4CD8FB7D}"/>
              </a:ext>
            </a:extLst>
          </p:cNvPr>
          <p:cNvSpPr/>
          <p:nvPr/>
        </p:nvSpPr>
        <p:spPr>
          <a:xfrm rot="9948953">
            <a:off x="6090192" y="5436276"/>
            <a:ext cx="368690" cy="15890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F20E7F-EA6A-7370-77F5-53C65902EF37}"/>
              </a:ext>
            </a:extLst>
          </p:cNvPr>
          <p:cNvSpPr/>
          <p:nvPr/>
        </p:nvSpPr>
        <p:spPr>
          <a:xfrm rot="19454268">
            <a:off x="5478976" y="4263385"/>
            <a:ext cx="293002" cy="14918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16" name="Graphic 15" descr="Bats with solid fill">
            <a:extLst>
              <a:ext uri="{FF2B5EF4-FFF2-40B4-BE49-F238E27FC236}">
                <a16:creationId xmlns:a16="http://schemas.microsoft.com/office/drawing/2014/main" id="{86667845-6D4E-A7CA-517D-13C2B27CD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3214" y="4428778"/>
            <a:ext cx="367140" cy="367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98BF3D-D153-5228-8F12-D8B8433484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7959" y="298948"/>
            <a:ext cx="1520173" cy="19094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9128BC-3905-4E4D-A9D5-677E624218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858"/>
          <a:stretch/>
        </p:blipFill>
        <p:spPr>
          <a:xfrm>
            <a:off x="5953214" y="273271"/>
            <a:ext cx="1520173" cy="190300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AC3000F2-669F-72C9-91F4-44D1453FA2DE}"/>
              </a:ext>
            </a:extLst>
          </p:cNvPr>
          <p:cNvSpPr/>
          <p:nvPr/>
        </p:nvSpPr>
        <p:spPr>
          <a:xfrm rot="4368514">
            <a:off x="6094809" y="3051160"/>
            <a:ext cx="469451" cy="20982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2B3407-2BA3-DEA3-64AD-7D300438D5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845" y="263403"/>
            <a:ext cx="1520174" cy="1912126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90A9808A-A0FD-AC94-5DBE-7EA7D8B4A5B9}"/>
              </a:ext>
            </a:extLst>
          </p:cNvPr>
          <p:cNvSpPr/>
          <p:nvPr/>
        </p:nvSpPr>
        <p:spPr>
          <a:xfrm rot="11060359">
            <a:off x="6604080" y="3445732"/>
            <a:ext cx="421874" cy="19951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22" name="Graphic 21" descr="Bats with solid fill">
            <a:extLst>
              <a:ext uri="{FF2B5EF4-FFF2-40B4-BE49-F238E27FC236}">
                <a16:creationId xmlns:a16="http://schemas.microsoft.com/office/drawing/2014/main" id="{4F741385-4F81-F128-0914-7FC1BB686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1178" y="3421128"/>
            <a:ext cx="356293" cy="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12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2537-0B35-C933-C381-88A8B8EEF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4F019-EDEE-7B31-220C-E9F5B3864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07D8F-DBA1-769B-C724-2D055015C97C}"/>
              </a:ext>
            </a:extLst>
          </p:cNvPr>
          <p:cNvSpPr txBox="1"/>
          <p:nvPr/>
        </p:nvSpPr>
        <p:spPr>
          <a:xfrm>
            <a:off x="1566672" y="39624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old</a:t>
            </a:r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E40CE2-6EC2-3F5E-B157-8FCE30D2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14" y="53817"/>
            <a:ext cx="6700805" cy="69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2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82F9AAE-D532-7F27-CAB1-3DA5DAB03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21" y="-3188273"/>
            <a:ext cx="7800000" cy="9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34228-397D-7318-FE08-EFBA9798D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22BC4-C589-4F6F-AF57-579E60BCF9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6262DCD-A248-6FC5-C5B4-4CE577407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1942" y="-3118104"/>
            <a:ext cx="7863840" cy="9436608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346F7BB-A8DA-928A-E407-41536A32C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065" y="5448031"/>
            <a:ext cx="7681425" cy="6858000"/>
          </a:xfrm>
          <a:prstGeom prst="rect">
            <a:avLst/>
          </a:prstGeom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FDEEA1B1-9459-85C3-394F-1208F2E1F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0" y="5508991"/>
            <a:ext cx="768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2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502116D-460F-62F8-A947-9313C457E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10" r="23602"/>
          <a:stretch/>
        </p:blipFill>
        <p:spPr>
          <a:xfrm>
            <a:off x="5826250" y="0"/>
            <a:ext cx="5320937" cy="63784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0" y="4493068"/>
            <a:ext cx="2001189" cy="1641393"/>
            <a:chOff x="5606270" y="3792028"/>
            <a:chExt cx="2001189" cy="164139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0" y="3792028"/>
              <a:ext cx="2001189" cy="1641393"/>
              <a:chOff x="3627018" y="3806839"/>
              <a:chExt cx="2001189" cy="164139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5606270" y="77208"/>
            <a:ext cx="622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52097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99E47-0212-6517-EC48-589047922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9" t="19130" r="23059" b="26614"/>
          <a:stretch/>
        </p:blipFill>
        <p:spPr>
          <a:xfrm>
            <a:off x="5606273" y="266171"/>
            <a:ext cx="5320937" cy="53643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924368A-460F-0FE7-BD8E-D1BDD6E61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10" r="23602"/>
          <a:stretch/>
        </p:blipFill>
        <p:spPr>
          <a:xfrm>
            <a:off x="195943" y="-1"/>
            <a:ext cx="5320937" cy="6378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D7C92A-41A7-EA1E-FA17-2E9B8184D6BF}"/>
              </a:ext>
            </a:extLst>
          </p:cNvPr>
          <p:cNvSpPr txBox="1"/>
          <p:nvPr/>
        </p:nvSpPr>
        <p:spPr>
          <a:xfrm>
            <a:off x="4761761" y="-17162"/>
            <a:ext cx="7430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Bat Hosts +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184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8FE-D827-98C1-062F-AD24011A7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0"/>
            <a:ext cx="10002774" cy="706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C5D54-BD2B-5873-7DA2-C9DEBBD5A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0"/>
          <a:stretch/>
        </p:blipFill>
        <p:spPr>
          <a:xfrm>
            <a:off x="5809182" y="-80744"/>
            <a:ext cx="6260898" cy="6911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77"/>
          <a:stretch/>
        </p:blipFill>
        <p:spPr>
          <a:xfrm>
            <a:off x="-334714" y="-134112"/>
            <a:ext cx="5877505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3" y="3995335"/>
            <a:ext cx="2001186" cy="2533066"/>
            <a:chOff x="5606273" y="3294295"/>
            <a:chExt cx="2001186" cy="253306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3" y="3294295"/>
              <a:ext cx="2001186" cy="2533066"/>
              <a:chOff x="3627021" y="3309106"/>
              <a:chExt cx="2001186" cy="253306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487446" y="4448681"/>
                <a:ext cx="25330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(mius bat hosts)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C3142-1C46-D82E-21EF-51769C4C8EC2}"/>
              </a:ext>
            </a:extLst>
          </p:cNvPr>
          <p:cNvSpPr txBox="1"/>
          <p:nvPr/>
        </p:nvSpPr>
        <p:spPr>
          <a:xfrm>
            <a:off x="5733228" y="109728"/>
            <a:ext cx="4961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+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971413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014374-7038-EFDF-3F6D-6BE1204D9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5"/>
          <a:stretch/>
        </p:blipFill>
        <p:spPr>
          <a:xfrm>
            <a:off x="5670152" y="-164091"/>
            <a:ext cx="620485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5C25F-9502-2996-DC42-7AD26191C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456"/>
          <a:stretch/>
        </p:blipFill>
        <p:spPr>
          <a:xfrm>
            <a:off x="-552579" y="-267222"/>
            <a:ext cx="5878959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2E9E56C-EED3-D11C-4798-67FF57682B65}"/>
              </a:ext>
            </a:extLst>
          </p:cNvPr>
          <p:cNvGrpSpPr/>
          <p:nvPr/>
        </p:nvGrpSpPr>
        <p:grpSpPr>
          <a:xfrm>
            <a:off x="5606274" y="4105942"/>
            <a:ext cx="2001185" cy="2311851"/>
            <a:chOff x="5606274" y="3404902"/>
            <a:chExt cx="2001185" cy="23118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606274" y="3404902"/>
              <a:ext cx="2001185" cy="2311851"/>
              <a:chOff x="3627022" y="3419713"/>
              <a:chExt cx="2001185" cy="23118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598054" y="4448681"/>
                <a:ext cx="231185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(all bovidae)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82808-6484-B62C-6E17-FB83AC044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34" b="4825"/>
            <a:stretch/>
          </p:blipFill>
          <p:spPr>
            <a:xfrm>
              <a:off x="5872482" y="3936266"/>
              <a:ext cx="1591370" cy="124710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F6C5851-394F-5462-A2A9-A4716FAF5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4" b="4825"/>
          <a:stretch/>
        </p:blipFill>
        <p:spPr>
          <a:xfrm>
            <a:off x="795694" y="4576399"/>
            <a:ext cx="1591370" cy="1247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E2C51C-B2F7-DC24-B241-034F0CACE432}"/>
              </a:ext>
            </a:extLst>
          </p:cNvPr>
          <p:cNvSpPr txBox="1"/>
          <p:nvPr/>
        </p:nvSpPr>
        <p:spPr>
          <a:xfrm rot="16200000">
            <a:off x="-136529" y="5129762"/>
            <a:ext cx="1537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Hazard: Scenario 1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E36AF-67A4-06CD-C04F-D13B07080A02}"/>
              </a:ext>
            </a:extLst>
          </p:cNvPr>
          <p:cNvSpPr txBox="1"/>
          <p:nvPr/>
        </p:nvSpPr>
        <p:spPr>
          <a:xfrm>
            <a:off x="632271" y="5875397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BAB92-A199-8253-C1E8-3FA1ACE2D56B}"/>
              </a:ext>
            </a:extLst>
          </p:cNvPr>
          <p:cNvSpPr txBox="1"/>
          <p:nvPr/>
        </p:nvSpPr>
        <p:spPr>
          <a:xfrm>
            <a:off x="288926" y="-451888"/>
            <a:ext cx="269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Bovliv mammals minus bat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542C3-A037-A7EB-8913-8EEC492F1F18}"/>
              </a:ext>
            </a:extLst>
          </p:cNvPr>
          <p:cNvSpPr txBox="1"/>
          <p:nvPr/>
        </p:nvSpPr>
        <p:spPr>
          <a:xfrm>
            <a:off x="5533247" y="70874"/>
            <a:ext cx="665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mammals mmb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pig +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+ everything else</a:t>
            </a:r>
            <a:endParaRPr lang="en-NZ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E898B70-6E6B-745B-1844-265FD1EFA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25738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7D53B-BB4B-49B6-FCB0-0106C9CC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94" y="1118615"/>
            <a:ext cx="4899306" cy="4888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B69E6E-D6D9-F05A-F91F-83132A1D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Differences are small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26841-84E1-7DA1-C6D8-A91681DB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DDD87-6116-9FAB-F46D-E3B8D6997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808" y="912812"/>
            <a:ext cx="5042992" cy="503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D0E393-32C9-DEBB-7D53-DE8D9E7514F5}"/>
              </a:ext>
            </a:extLst>
          </p:cNvPr>
          <p:cNvSpPr txBox="1"/>
          <p:nvPr/>
        </p:nvSpPr>
        <p:spPr>
          <a:xfrm>
            <a:off x="8095488" y="5737910"/>
            <a:ext cx="1964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Risk 2 – just cattle</a:t>
            </a:r>
          </a:p>
          <a:p>
            <a:r>
              <a:rPr lang="pt-BR" dirty="0"/>
              <a:t>Risk 3 – all bovidae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12170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A44C-093D-57F5-824F-7CB31C578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CD3F-8F0E-9391-58A8-496CFCE1F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58630-DD88-020B-861A-D2BDCA35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19"/>
            <a:ext cx="12192000" cy="6481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0A5C0-C885-8BBC-40F2-018236232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344"/>
          <a:stretch/>
        </p:blipFill>
        <p:spPr>
          <a:xfrm>
            <a:off x="10111826" y="2380616"/>
            <a:ext cx="1870131" cy="1673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03CD7-727D-717F-FA11-59E23A773C17}"/>
              </a:ext>
            </a:extLst>
          </p:cNvPr>
          <p:cNvSpPr txBox="1"/>
          <p:nvPr/>
        </p:nvSpPr>
        <p:spPr>
          <a:xfrm>
            <a:off x="11144448" y="27371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641BE-90CD-052C-00BD-F6A32D95CC08}"/>
              </a:ext>
            </a:extLst>
          </p:cNvPr>
          <p:cNvSpPr txBox="1"/>
          <p:nvPr/>
        </p:nvSpPr>
        <p:spPr>
          <a:xfrm>
            <a:off x="11156640" y="34912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10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512EA-A58B-3DF5-A2D4-06E2DAD9A493}"/>
              </a:ext>
            </a:extLst>
          </p:cNvPr>
          <p:cNvSpPr txBox="1"/>
          <p:nvPr/>
        </p:nvSpPr>
        <p:spPr>
          <a:xfrm>
            <a:off x="10318836" y="34973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62359-2D2E-E225-CB1C-3EBBA05FCF79}"/>
              </a:ext>
            </a:extLst>
          </p:cNvPr>
          <p:cNvSpPr txBox="1"/>
          <p:nvPr/>
        </p:nvSpPr>
        <p:spPr>
          <a:xfrm>
            <a:off x="10825101" y="34455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80385-730B-4E0E-4F5E-2ACE6A3213A2}"/>
              </a:ext>
            </a:extLst>
          </p:cNvPr>
          <p:cNvSpPr txBox="1"/>
          <p:nvPr/>
        </p:nvSpPr>
        <p:spPr>
          <a:xfrm>
            <a:off x="10406199" y="3125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762264-494F-D524-19D2-B899DB082C07}"/>
              </a:ext>
            </a:extLst>
          </p:cNvPr>
          <p:cNvSpPr txBox="1"/>
          <p:nvPr/>
        </p:nvSpPr>
        <p:spPr>
          <a:xfrm>
            <a:off x="10871120" y="27830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377D6-5507-F852-0888-4DD90AC3B0EC}"/>
              </a:ext>
            </a:extLst>
          </p:cNvPr>
          <p:cNvSpPr txBox="1"/>
          <p:nvPr/>
        </p:nvSpPr>
        <p:spPr>
          <a:xfrm>
            <a:off x="10842762" y="3102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ED0E60-C581-AF3E-F875-2EC53727A81C}"/>
              </a:ext>
            </a:extLst>
          </p:cNvPr>
          <p:cNvSpPr txBox="1"/>
          <p:nvPr/>
        </p:nvSpPr>
        <p:spPr>
          <a:xfrm>
            <a:off x="11156640" y="30853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11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C281AE-ED7B-6AC7-D6FC-CA1B72D34085}"/>
              </a:ext>
            </a:extLst>
          </p:cNvPr>
          <p:cNvSpPr txBox="1"/>
          <p:nvPr/>
        </p:nvSpPr>
        <p:spPr>
          <a:xfrm>
            <a:off x="10376544" y="2754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064C2B-526A-5769-8647-66695AE54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66" y="159747"/>
            <a:ext cx="8383230" cy="123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1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F594F49-898C-393B-E2DB-5D6C00A0B965}"/>
              </a:ext>
            </a:extLst>
          </p:cNvPr>
          <p:cNvGrpSpPr/>
          <p:nvPr/>
        </p:nvGrpSpPr>
        <p:grpSpPr>
          <a:xfrm>
            <a:off x="215183" y="-3383915"/>
            <a:ext cx="6345001" cy="6480000"/>
            <a:chOff x="4370068" y="475025"/>
            <a:chExt cx="6345001" cy="648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6D6665-62DB-0927-204A-877F53CA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0068" y="475025"/>
              <a:ext cx="6345001" cy="648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CA7CC3-CF94-6DB7-3D79-596B23BF38F4}"/>
                </a:ext>
              </a:extLst>
            </p:cNvPr>
            <p:cNvSpPr txBox="1"/>
            <p:nvPr/>
          </p:nvSpPr>
          <p:spPr>
            <a:xfrm rot="16200000">
              <a:off x="3794836" y="5127902"/>
              <a:ext cx="15376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Hazard: Scenario 1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7A3F98-BD10-6D21-032C-4D6E0F4AE7A1}"/>
                </a:ext>
              </a:extLst>
            </p:cNvPr>
            <p:cNvSpPr txBox="1"/>
            <p:nvPr/>
          </p:nvSpPr>
          <p:spPr>
            <a:xfrm>
              <a:off x="4563636" y="5873537"/>
              <a:ext cx="187423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Time to reach healthcare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A92B08-A9E3-46BC-7EF5-28AA95A48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1344"/>
            <a:stretch/>
          </p:blipFill>
          <p:spPr>
            <a:xfrm>
              <a:off x="4707609" y="4516764"/>
              <a:ext cx="1526511" cy="136578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DA90BEE-3B32-5086-7C2F-694DB5DCB0EB}"/>
              </a:ext>
            </a:extLst>
          </p:cNvPr>
          <p:cNvGrpSpPr/>
          <p:nvPr/>
        </p:nvGrpSpPr>
        <p:grpSpPr>
          <a:xfrm>
            <a:off x="0" y="2268513"/>
            <a:ext cx="5029200" cy="4340105"/>
            <a:chOff x="-1765345" y="675127"/>
            <a:chExt cx="6601837" cy="56373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E56A3B6-0E2A-06C6-2742-7CF35C05C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420"/>
            <a:stretch/>
          </p:blipFill>
          <p:spPr>
            <a:xfrm>
              <a:off x="-1765345" y="2369821"/>
              <a:ext cx="6601837" cy="39426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C4D27E-8526-03C1-7176-E171EB6D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0199"/>
            <a:stretch/>
          </p:blipFill>
          <p:spPr>
            <a:xfrm>
              <a:off x="-1765345" y="675127"/>
              <a:ext cx="6601837" cy="171323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BEF900-3E68-73C5-A71C-595B0FD70EFB}"/>
              </a:ext>
            </a:extLst>
          </p:cNvPr>
          <p:cNvGrpSpPr/>
          <p:nvPr/>
        </p:nvGrpSpPr>
        <p:grpSpPr>
          <a:xfrm>
            <a:off x="5382750" y="-2319584"/>
            <a:ext cx="5065143" cy="8928201"/>
            <a:chOff x="5382750" y="-2319584"/>
            <a:chExt cx="5065143" cy="89282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A734B7-A544-2AFB-3F37-ADD7D0D28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427" t="12316" r="31395" b="13529"/>
            <a:stretch/>
          </p:blipFill>
          <p:spPr>
            <a:xfrm>
              <a:off x="6177636" y="-2319584"/>
              <a:ext cx="3864864" cy="435133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892794E-6CA8-362B-3C4B-68DA3F822D2B}"/>
                </a:ext>
              </a:extLst>
            </p:cNvPr>
            <p:cNvGrpSpPr/>
            <p:nvPr/>
          </p:nvGrpSpPr>
          <p:grpSpPr>
            <a:xfrm>
              <a:off x="5382750" y="632268"/>
              <a:ext cx="2001189" cy="1641393"/>
              <a:chOff x="3627018" y="3806839"/>
              <a:chExt cx="2001189" cy="164139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469510F-9D85-16C0-ECE6-75B852C65D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1344"/>
              <a:stretch/>
            </p:blipFill>
            <p:spPr>
              <a:xfrm>
                <a:off x="3897949" y="3837543"/>
                <a:ext cx="1526511" cy="1365784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5A4276-2536-AF3B-8C1C-33D41845E3AC}"/>
                  </a:ext>
                </a:extLst>
              </p:cNvPr>
              <p:cNvSpPr txBox="1"/>
              <p:nvPr/>
            </p:nvSpPr>
            <p:spPr>
              <a:xfrm rot="16200000">
                <a:off x="2985176" y="4448681"/>
                <a:ext cx="15376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Hazard: Scenario 2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6A0517-CC26-E210-C81B-6AE00E30A8E9}"/>
                  </a:ext>
                </a:extLst>
              </p:cNvPr>
              <p:cNvSpPr txBox="1"/>
              <p:nvPr/>
            </p:nvSpPr>
            <p:spPr>
              <a:xfrm>
                <a:off x="3753976" y="5194316"/>
                <a:ext cx="18742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050" dirty="0">
                    <a:latin typeface="Arial" panose="020B0604020202020204" pitchFamily="34" charset="0"/>
                    <a:cs typeface="Arial" panose="020B0604020202020204" pitchFamily="34" charset="0"/>
                  </a:rPr>
                  <a:t>- Time to reach healthcare +</a:t>
                </a:r>
                <a:endParaRPr lang="en-NZ" sz="105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DF7CF9E-F651-0A4C-D585-929847753E6E}"/>
                </a:ext>
              </a:extLst>
            </p:cNvPr>
            <p:cNvGrpSpPr/>
            <p:nvPr/>
          </p:nvGrpSpPr>
          <p:grpSpPr>
            <a:xfrm>
              <a:off x="5418693" y="2367070"/>
              <a:ext cx="5029200" cy="4241547"/>
              <a:chOff x="5418693" y="2367070"/>
              <a:chExt cx="5029200" cy="424154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90BEB37-17B2-BFDF-F74F-6521A131E8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2515"/>
              <a:stretch/>
            </p:blipFill>
            <p:spPr>
              <a:xfrm>
                <a:off x="5418693" y="3672126"/>
                <a:ext cx="5029200" cy="2936491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9FD975B-E5D5-B2D1-F69D-450329A53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69537"/>
              <a:stretch/>
            </p:blipFill>
            <p:spPr>
              <a:xfrm>
                <a:off x="5418693" y="2367070"/>
                <a:ext cx="5029200" cy="13255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9166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6665-E023-8A24-866D-BC91E242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87" y="0"/>
            <a:ext cx="9826335" cy="6936237"/>
          </a:xfrm>
        </p:spPr>
      </p:pic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BCA17-7A71-DD39-B2FA-DA60592E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8" y="968009"/>
            <a:ext cx="5290798" cy="41805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B84C59-030F-0613-C908-8222513B7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5433" t="4067" r="9926" b="4825"/>
          <a:stretch/>
        </p:blipFill>
        <p:spPr>
          <a:xfrm>
            <a:off x="5649780" y="584733"/>
            <a:ext cx="6260765" cy="52474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C08F3-6C17-9CCF-0855-775BDFA7BFA7}"/>
              </a:ext>
            </a:extLst>
          </p:cNvPr>
          <p:cNvSpPr txBox="1"/>
          <p:nvPr/>
        </p:nvSpPr>
        <p:spPr>
          <a:xfrm rot="16200000">
            <a:off x="3743820" y="2688572"/>
            <a:ext cx="3263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- Hazard: all scenarios</a:t>
            </a:r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BE782-EB87-2C6C-91F8-9DE29C66DA49}"/>
              </a:ext>
            </a:extLst>
          </p:cNvPr>
          <p:cNvSpPr txBox="1"/>
          <p:nvPr/>
        </p:nvSpPr>
        <p:spPr>
          <a:xfrm>
            <a:off x="7373495" y="5921241"/>
            <a:ext cx="471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07DFD-E03F-4A44-FDCA-6989673464D2}"/>
              </a:ext>
            </a:extLst>
          </p:cNvPr>
          <p:cNvSpPr txBox="1"/>
          <p:nvPr/>
        </p:nvSpPr>
        <p:spPr>
          <a:xfrm>
            <a:off x="6227147" y="1055478"/>
            <a:ext cx="191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Sink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1A80F-DD29-BFDA-2080-2880C67F3ED8}"/>
              </a:ext>
            </a:extLst>
          </p:cNvPr>
          <p:cNvSpPr txBox="1"/>
          <p:nvPr/>
        </p:nvSpPr>
        <p:spPr>
          <a:xfrm>
            <a:off x="9709889" y="1055478"/>
            <a:ext cx="1916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Source</a:t>
            </a:r>
          </a:p>
          <a:p>
            <a:r>
              <a:rPr lang="pt-BR" dirty="0"/>
              <a:t>Spillover debt:</a:t>
            </a:r>
          </a:p>
          <a:p>
            <a:r>
              <a:rPr lang="pt-BR" dirty="0"/>
              <a:t>Urgent action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15971-B5EA-D268-8B25-0E1C9EC43975}"/>
              </a:ext>
            </a:extLst>
          </p:cNvPr>
          <p:cNvSpPr txBox="1"/>
          <p:nvPr/>
        </p:nvSpPr>
        <p:spPr>
          <a:xfrm>
            <a:off x="8058901" y="3954013"/>
            <a:ext cx="3291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Conditionally safer zones: </a:t>
            </a:r>
          </a:p>
          <a:p>
            <a:pPr algn="ctr"/>
            <a:r>
              <a:rPr lang="pt-BR" dirty="0"/>
              <a:t>focus on other</a:t>
            </a:r>
          </a:p>
          <a:p>
            <a:pPr algn="ctr"/>
            <a:r>
              <a:rPr lang="pt-BR" dirty="0"/>
              <a:t>risks reduction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9029C-A4B5-F9B5-FF9F-1EC5CFD0403C}"/>
              </a:ext>
            </a:extLst>
          </p:cNvPr>
          <p:cNvSpPr txBox="1"/>
          <p:nvPr/>
        </p:nvSpPr>
        <p:spPr>
          <a:xfrm>
            <a:off x="6222725" y="1376001"/>
            <a:ext cx="16318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dirty="0"/>
              <a:t>Moderate priority for discovery,</a:t>
            </a:r>
          </a:p>
          <a:p>
            <a:r>
              <a:rPr lang="en-NZ" sz="1100" dirty="0"/>
              <a:t>prioritise understanding known hosts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0D080A-1568-F322-3760-B530791EE188}"/>
              </a:ext>
            </a:extLst>
          </p:cNvPr>
          <p:cNvSpPr txBox="1"/>
          <p:nvPr/>
        </p:nvSpPr>
        <p:spPr>
          <a:xfrm>
            <a:off x="8126635" y="2310687"/>
            <a:ext cx="32915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400" dirty="0"/>
          </a:p>
          <a:p>
            <a:r>
              <a:rPr lang="pt-BR" sz="1400" dirty="0"/>
              <a:t>Prioritize </a:t>
            </a:r>
          </a:p>
          <a:p>
            <a:r>
              <a:rPr lang="pt-BR" sz="1400" dirty="0"/>
              <a:t>OneHealth,</a:t>
            </a:r>
          </a:p>
          <a:p>
            <a:r>
              <a:rPr lang="pt-BR" sz="1400" dirty="0"/>
              <a:t>Host discovery </a:t>
            </a:r>
          </a:p>
          <a:p>
            <a:r>
              <a:rPr lang="pt-BR" sz="1400" dirty="0"/>
              <a:t>and public health access</a:t>
            </a:r>
          </a:p>
          <a:p>
            <a:r>
              <a:rPr lang="pt-BR" sz="1400" dirty="0"/>
              <a:t>(surveillance, fixed and mobile clinics)</a:t>
            </a:r>
            <a:endParaRPr lang="en-NZ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C32A3-4E7E-BB3D-55B6-8124110A2B80}"/>
              </a:ext>
            </a:extLst>
          </p:cNvPr>
          <p:cNvSpPr txBox="1"/>
          <p:nvPr/>
        </p:nvSpPr>
        <p:spPr>
          <a:xfrm>
            <a:off x="6385562" y="2800355"/>
            <a:ext cx="1219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Host bias reduction from surveillance</a:t>
            </a:r>
            <a:endParaRPr lang="en-NZ" sz="1400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D16CF2-1FC3-BC09-72DF-1DB08DBAE15A}"/>
              </a:ext>
            </a:extLst>
          </p:cNvPr>
          <p:cNvSpPr/>
          <p:nvPr/>
        </p:nvSpPr>
        <p:spPr>
          <a:xfrm rot="16200000">
            <a:off x="6622714" y="2366226"/>
            <a:ext cx="564022" cy="302527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73D63AD-3B15-83CD-D2D2-D2631E5C03A7}"/>
              </a:ext>
            </a:extLst>
          </p:cNvPr>
          <p:cNvSpPr/>
          <p:nvPr/>
        </p:nvSpPr>
        <p:spPr>
          <a:xfrm rot="5400000">
            <a:off x="6940220" y="2382489"/>
            <a:ext cx="564022" cy="30252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11C48E-3F37-8D6C-0CDF-94AF470D0C30}"/>
              </a:ext>
            </a:extLst>
          </p:cNvPr>
          <p:cNvSpPr txBox="1"/>
          <p:nvPr/>
        </p:nvSpPr>
        <p:spPr>
          <a:xfrm>
            <a:off x="6385562" y="4263943"/>
            <a:ext cx="191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Safer zones</a:t>
            </a:r>
            <a:endParaRPr lang="en-NZ" dirty="0"/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F0A125F5-1EB4-AFE8-5434-F83D320C6B95}"/>
              </a:ext>
            </a:extLst>
          </p:cNvPr>
          <p:cNvSpPr/>
          <p:nvPr/>
        </p:nvSpPr>
        <p:spPr>
          <a:xfrm flipV="1">
            <a:off x="8058900" y="1055477"/>
            <a:ext cx="3291542" cy="2698983"/>
          </a:xfrm>
          <a:prstGeom prst="halfFrame">
            <a:avLst>
              <a:gd name="adj1" fmla="val 41168"/>
              <a:gd name="adj2" fmla="val 454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E5AFA97-9133-D02D-5D1C-1137504AD48D}"/>
              </a:ext>
            </a:extLst>
          </p:cNvPr>
          <p:cNvSpPr/>
          <p:nvPr/>
        </p:nvSpPr>
        <p:spPr>
          <a:xfrm rot="7746211">
            <a:off x="7352158" y="3818567"/>
            <a:ext cx="953704" cy="39884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A730C08-34A7-7E7F-0270-86A53D336B48}"/>
              </a:ext>
            </a:extLst>
          </p:cNvPr>
          <p:cNvSpPr/>
          <p:nvPr/>
        </p:nvSpPr>
        <p:spPr>
          <a:xfrm rot="7746211">
            <a:off x="9003148" y="2104769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0529E3-FB82-0C9E-9A67-E3106B048F4E}"/>
              </a:ext>
            </a:extLst>
          </p:cNvPr>
          <p:cNvSpPr/>
          <p:nvPr/>
        </p:nvSpPr>
        <p:spPr>
          <a:xfrm>
            <a:off x="8160500" y="3933694"/>
            <a:ext cx="3099805" cy="987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5844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1A34-5C25-1691-1442-A9B3B7F3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05EAD-6F9F-E0E3-561C-91A7CDBA0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545261-E821-E829-C88F-92C43FC32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93" y="0"/>
            <a:ext cx="6482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4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DCFB-B1E3-21FC-58E9-0F1595A3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4ADB-2342-C979-D85E-77587594A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C4A7119-E215-90FC-ECFD-64DF9391BC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BBC01-51A9-977C-67D7-543EA190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93" y="0"/>
            <a:ext cx="6482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2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E1AA-E03B-C7AF-C026-1BC28538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638F2-F6F4-7556-CD79-3BBD1A48D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92BE4-7B42-00B7-7856-5AB5B572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93" y="0"/>
            <a:ext cx="6482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26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53BFC-9441-46E0-C4D7-6028F1F5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33663-116C-23CF-3FEF-93E43FAF2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FC63A-638C-48EC-6F1E-75564E561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993" y="0"/>
            <a:ext cx="6482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7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867</Words>
  <Application>Microsoft Office PowerPoint</Application>
  <PresentationFormat>Widescreen</PresentationFormat>
  <Paragraphs>142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Summing buffalo+cattle+goats+sheep makes the hotspots less intense, by spatially evenning out their value. This may be even more realistic for hazard? </vt:lpstr>
      <vt:lpstr>PowerPoint Presentation</vt:lpstr>
      <vt:lpstr>PowerPoint Presentation</vt:lpstr>
      <vt:lpstr>PowerPoint Presentation</vt:lpstr>
      <vt:lpstr>Bat Hosts + mammals mmb + pig + cattle + everything else </vt:lpstr>
      <vt:lpstr>PowerPoint Presentation</vt:lpstr>
      <vt:lpstr>Bat Hosts + mammals mmb + pig + bovidae livestock + everything else</vt:lpstr>
      <vt:lpstr>PowerPoint Presentation</vt:lpstr>
      <vt:lpstr>mammals mmb + pig + cattle + everything 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are small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19</cp:revision>
  <dcterms:created xsi:type="dcterms:W3CDTF">2022-09-29T21:26:25Z</dcterms:created>
  <dcterms:modified xsi:type="dcterms:W3CDTF">2022-10-26T01:58:05Z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